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1" r:id="rId3"/>
    <p:sldId id="259" r:id="rId4"/>
    <p:sldId id="257" r:id="rId5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CC00"/>
    <a:srgbClr val="FFCE33"/>
    <a:srgbClr val="FFFFBD"/>
    <a:srgbClr val="FFFF99"/>
    <a:srgbClr val="7FF87C"/>
    <a:srgbClr val="5CF658"/>
    <a:srgbClr val="FFFF79"/>
    <a:srgbClr val="0EAF09"/>
    <a:srgbClr val="CDF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68" d="100"/>
          <a:sy n="68" d="100"/>
        </p:scale>
        <p:origin x="40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75B0E-76B8-4F37-A253-37910EA5C4B9}" type="datetimeFigureOut">
              <a:rPr lang="th-TH" smtClean="0"/>
              <a:t>18/11/62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C991C-1782-4E9A-83F9-242BD3D3D4A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96502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75B0E-76B8-4F37-A253-37910EA5C4B9}" type="datetimeFigureOut">
              <a:rPr lang="th-TH" smtClean="0"/>
              <a:t>18/11/62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C991C-1782-4E9A-83F9-242BD3D3D4A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05215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75B0E-76B8-4F37-A253-37910EA5C4B9}" type="datetimeFigureOut">
              <a:rPr lang="th-TH" smtClean="0"/>
              <a:t>18/11/62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C991C-1782-4E9A-83F9-242BD3D3D4A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80430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75B0E-76B8-4F37-A253-37910EA5C4B9}" type="datetimeFigureOut">
              <a:rPr lang="th-TH" smtClean="0"/>
              <a:t>18/11/62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C991C-1782-4E9A-83F9-242BD3D3D4A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33449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75B0E-76B8-4F37-A253-37910EA5C4B9}" type="datetimeFigureOut">
              <a:rPr lang="th-TH" smtClean="0"/>
              <a:t>18/11/62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C991C-1782-4E9A-83F9-242BD3D3D4A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20193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75B0E-76B8-4F37-A253-37910EA5C4B9}" type="datetimeFigureOut">
              <a:rPr lang="th-TH" smtClean="0"/>
              <a:t>18/11/62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C991C-1782-4E9A-83F9-242BD3D3D4A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64122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75B0E-76B8-4F37-A253-37910EA5C4B9}" type="datetimeFigureOut">
              <a:rPr lang="th-TH" smtClean="0"/>
              <a:t>18/11/62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C991C-1782-4E9A-83F9-242BD3D3D4A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97802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75B0E-76B8-4F37-A253-37910EA5C4B9}" type="datetimeFigureOut">
              <a:rPr lang="th-TH" smtClean="0"/>
              <a:t>18/11/62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C991C-1782-4E9A-83F9-242BD3D3D4A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94404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75B0E-76B8-4F37-A253-37910EA5C4B9}" type="datetimeFigureOut">
              <a:rPr lang="th-TH" smtClean="0"/>
              <a:t>18/11/62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C991C-1782-4E9A-83F9-242BD3D3D4A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24252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75B0E-76B8-4F37-A253-37910EA5C4B9}" type="datetimeFigureOut">
              <a:rPr lang="th-TH" smtClean="0"/>
              <a:t>18/11/62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C991C-1782-4E9A-83F9-242BD3D3D4A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44709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75B0E-76B8-4F37-A253-37910EA5C4B9}" type="datetimeFigureOut">
              <a:rPr lang="th-TH" smtClean="0"/>
              <a:t>18/11/62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C991C-1782-4E9A-83F9-242BD3D3D4A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99291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375B0E-76B8-4F37-A253-37910EA5C4B9}" type="datetimeFigureOut">
              <a:rPr lang="th-TH" smtClean="0"/>
              <a:t>18/11/62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BC991C-1782-4E9A-83F9-242BD3D3D4A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10635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รูปภาพ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315074" cy="6872418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pic>
        <p:nvPicPr>
          <p:cNvPr id="9" name="รูปภาพ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73"/>
          <a:stretch/>
        </p:blipFill>
        <p:spPr>
          <a:xfrm flipH="1">
            <a:off x="10270592" y="-14418"/>
            <a:ext cx="1921408" cy="6872418"/>
          </a:xfrm>
          <a:prstGeom prst="rect">
            <a:avLst/>
          </a:prstGeom>
        </p:spPr>
      </p:pic>
      <p:sp>
        <p:nvSpPr>
          <p:cNvPr id="16" name="สี่เหลี่ยมผืนผ้า 15"/>
          <p:cNvSpPr/>
          <p:nvPr/>
        </p:nvSpPr>
        <p:spPr>
          <a:xfrm>
            <a:off x="15041" y="-2072"/>
            <a:ext cx="12192001" cy="6858000"/>
          </a:xfrm>
          <a:prstGeom prst="rect">
            <a:avLst/>
          </a:pr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วงรี 13"/>
          <p:cNvSpPr/>
          <p:nvPr/>
        </p:nvSpPr>
        <p:spPr>
          <a:xfrm>
            <a:off x="-128335" y="773896"/>
            <a:ext cx="5438273" cy="540231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สี่เหลี่ยมผืนผ้า 14"/>
          <p:cNvSpPr/>
          <p:nvPr/>
        </p:nvSpPr>
        <p:spPr>
          <a:xfrm>
            <a:off x="-7521" y="1659004"/>
            <a:ext cx="12207043" cy="38113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-7520" y="1828800"/>
            <a:ext cx="12207042" cy="3456802"/>
          </a:xfrm>
          <a:prstGeom prst="rect">
            <a:avLst/>
          </a:prstGeom>
          <a:solidFill>
            <a:srgbClr val="D0F0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4964530" y="1462393"/>
            <a:ext cx="7227470" cy="361218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th-TH" b="1" dirty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หน่วยบริการนำร่องจัดบริการ</a:t>
            </a:r>
            <a:br>
              <a:rPr lang="th-TH" b="1" dirty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</a:br>
            <a:r>
              <a:rPr lang="th-TH" b="1" dirty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ยากัญชาทางการแพทย์แผนไทย</a:t>
            </a:r>
            <a:r>
              <a:rPr lang="th-TH" sz="6600" b="1" dirty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/>
            </a:r>
            <a:br>
              <a:rPr lang="th-TH" sz="6600" b="1" dirty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</a:br>
            <a:r>
              <a:rPr lang="th-TH" sz="6600" b="1" dirty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จังหวัดเลย</a:t>
            </a:r>
          </a:p>
        </p:txBody>
      </p:sp>
      <p:pic>
        <p:nvPicPr>
          <p:cNvPr id="12" name="รูปภาพ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36" t="512" r="23829" b="5136"/>
          <a:stretch/>
        </p:blipFill>
        <p:spPr>
          <a:xfrm>
            <a:off x="115440" y="990349"/>
            <a:ext cx="4949490" cy="4949490"/>
          </a:xfrm>
          <a:prstGeom prst="ellipse">
            <a:avLst/>
          </a:prstGeom>
          <a:ln w="19050">
            <a:noFill/>
          </a:ln>
        </p:spPr>
      </p:pic>
    </p:spTree>
    <p:extLst>
      <p:ext uri="{BB962C8B-B14F-4D97-AF65-F5344CB8AC3E}">
        <p14:creationId xmlns:p14="http://schemas.microsoft.com/office/powerpoint/2010/main" val="35322908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รูปภาพ 3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970"/>
          <a:stretch/>
        </p:blipFill>
        <p:spPr>
          <a:xfrm>
            <a:off x="-1" y="-26650"/>
            <a:ext cx="12247971" cy="6884650"/>
          </a:xfrm>
          <a:prstGeom prst="rect">
            <a:avLst/>
          </a:prstGeom>
        </p:spPr>
      </p:pic>
      <p:sp>
        <p:nvSpPr>
          <p:cNvPr id="40" name="สี่เหลี่ยมผืนผ้า 39"/>
          <p:cNvSpPr/>
          <p:nvPr/>
        </p:nvSpPr>
        <p:spPr>
          <a:xfrm>
            <a:off x="84004" y="114254"/>
            <a:ext cx="12050209" cy="6675671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สี่เหลี่ยมผืนผ้ามุมมน 21"/>
          <p:cNvSpPr/>
          <p:nvPr/>
        </p:nvSpPr>
        <p:spPr>
          <a:xfrm>
            <a:off x="1236717" y="5808945"/>
            <a:ext cx="9854671" cy="69464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สี่เหลี่ยมผืนผ้ามุมมน 20"/>
          <p:cNvSpPr/>
          <p:nvPr/>
        </p:nvSpPr>
        <p:spPr>
          <a:xfrm>
            <a:off x="7290720" y="3151432"/>
            <a:ext cx="3154100" cy="200853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รูปภาพ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074969">
            <a:off x="6618464" y="2628608"/>
            <a:ext cx="1074821" cy="1074821"/>
          </a:xfrm>
          <a:prstGeom prst="rect">
            <a:avLst/>
          </a:prstGeom>
        </p:spPr>
      </p:pic>
      <p:sp>
        <p:nvSpPr>
          <p:cNvPr id="20" name="สี่เหลี่ยมผืนผ้ามุมมน 19"/>
          <p:cNvSpPr/>
          <p:nvPr/>
        </p:nvSpPr>
        <p:spPr>
          <a:xfrm>
            <a:off x="1211307" y="3151432"/>
            <a:ext cx="4673071" cy="200853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รูปภาพ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469362" flipH="1">
            <a:off x="5521866" y="2612612"/>
            <a:ext cx="1074821" cy="1074821"/>
          </a:xfrm>
          <a:prstGeom prst="rect">
            <a:avLst/>
          </a:prstGeom>
        </p:spPr>
      </p:pic>
      <p:sp>
        <p:nvSpPr>
          <p:cNvPr id="19" name="สี่เหลี่ยมผืนผ้ามุมมน 18"/>
          <p:cNvSpPr/>
          <p:nvPr/>
        </p:nvSpPr>
        <p:spPr>
          <a:xfrm>
            <a:off x="2563952" y="1734938"/>
            <a:ext cx="7200203" cy="1181623"/>
          </a:xfrm>
          <a:prstGeom prst="roundRect">
            <a:avLst/>
          </a:prstGeom>
          <a:solidFill>
            <a:srgbClr val="FFC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กล่องข้อความ 3"/>
          <p:cNvSpPr txBox="1"/>
          <p:nvPr/>
        </p:nvSpPr>
        <p:spPr>
          <a:xfrm>
            <a:off x="2556075" y="1797983"/>
            <a:ext cx="72725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แพทย์แผนไทยที่ผ่านการอบรม การใช้กัญชาทางการแพทย์แผนไทย</a:t>
            </a:r>
            <a:r>
              <a:rPr lang="th-TH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</a:p>
        </p:txBody>
      </p:sp>
      <p:sp>
        <p:nvSpPr>
          <p:cNvPr id="5" name="กล่องข้อความ 4"/>
          <p:cNvSpPr txBox="1"/>
          <p:nvPr/>
        </p:nvSpPr>
        <p:spPr>
          <a:xfrm>
            <a:off x="2361566" y="3225044"/>
            <a:ext cx="2301539" cy="578882"/>
          </a:xfrm>
          <a:prstGeom prst="round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โรงพยาบาล / </a:t>
            </a:r>
            <a:r>
              <a:rPr lang="th-TH" b="1" dirty="0" err="1" smtClean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สสจ</a:t>
            </a:r>
            <a:r>
              <a:rPr lang="en-US" b="1" dirty="0" smtClean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.</a:t>
            </a:r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th-TH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กล่องข้อความ 5"/>
          <p:cNvSpPr txBox="1"/>
          <p:nvPr/>
        </p:nvSpPr>
        <p:spPr>
          <a:xfrm>
            <a:off x="7990752" y="3251482"/>
            <a:ext cx="1817495" cy="578882"/>
          </a:xfrm>
          <a:prstGeom prst="round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b="1" dirty="0">
                <a:latin typeface="TH Niramit AS" panose="02000506000000020004" pitchFamily="2" charset="-34"/>
                <a:ea typeface="Tahoma" panose="020B0604030504040204" pitchFamily="34" charset="0"/>
                <a:cs typeface="TH Niramit AS" panose="02000506000000020004" pitchFamily="2" charset="-34"/>
              </a:rPr>
              <a:t>รพ.สต.</a:t>
            </a:r>
          </a:p>
        </p:txBody>
      </p:sp>
      <p:sp>
        <p:nvSpPr>
          <p:cNvPr id="7" name="กล่องข้อความ 6"/>
          <p:cNvSpPr txBox="1"/>
          <p:nvPr/>
        </p:nvSpPr>
        <p:spPr>
          <a:xfrm>
            <a:off x="5079202" y="2246515"/>
            <a:ext cx="2252899" cy="578882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th-TH" b="1" dirty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จำนวน </a:t>
            </a:r>
            <a:r>
              <a:rPr lang="en-US" b="1" dirty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4</a:t>
            </a:r>
            <a:r>
              <a:rPr lang="th-TH" b="1" dirty="0" smtClean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7 </a:t>
            </a:r>
            <a:r>
              <a:rPr lang="th-TH" b="1" dirty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คน</a:t>
            </a:r>
          </a:p>
        </p:txBody>
      </p:sp>
      <p:sp>
        <p:nvSpPr>
          <p:cNvPr id="8" name="กล่องข้อความ 7"/>
          <p:cNvSpPr txBox="1"/>
          <p:nvPr/>
        </p:nvSpPr>
        <p:spPr>
          <a:xfrm>
            <a:off x="969492" y="3869839"/>
            <a:ext cx="50401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26</a:t>
            </a:r>
            <a:r>
              <a:rPr lang="th-TH" sz="4800" b="1" dirty="0" smtClean="0">
                <a:solidFill>
                  <a:srgbClr val="FF0000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 คน </a:t>
            </a:r>
            <a:r>
              <a:rPr lang="th-TH" sz="4800" b="1" dirty="0">
                <a:solidFill>
                  <a:srgbClr val="FF0000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/</a:t>
            </a:r>
            <a:r>
              <a:rPr lang="th-TH" sz="4000" b="1" dirty="0" smtClean="0">
                <a:solidFill>
                  <a:srgbClr val="FF0000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 </a:t>
            </a:r>
            <a:r>
              <a:rPr lang="en-US" sz="4800" b="1" dirty="0" smtClean="0">
                <a:solidFill>
                  <a:srgbClr val="FF0000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2</a:t>
            </a:r>
            <a:r>
              <a:rPr lang="th-TH" sz="4800" b="1" dirty="0" smtClean="0">
                <a:solidFill>
                  <a:srgbClr val="FF0000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 คน</a:t>
            </a:r>
            <a:endParaRPr lang="th-TH" sz="4800" b="1" dirty="0">
              <a:solidFill>
                <a:srgbClr val="FF0000"/>
              </a:solidFill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endParaRPr>
          </a:p>
          <a:p>
            <a:pPr algn="ctr"/>
            <a:r>
              <a:rPr lang="th-TH" sz="2400" b="1" dirty="0" smtClean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(ครบทุกแห่ง)</a:t>
            </a:r>
            <a:endParaRPr lang="th-TH" sz="2400" b="1" dirty="0"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endParaRPr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8172845" y="3869839"/>
            <a:ext cx="14430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5400" b="1" dirty="0">
                <a:solidFill>
                  <a:srgbClr val="FF0000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19 คน</a:t>
            </a:r>
          </a:p>
        </p:txBody>
      </p:sp>
      <p:sp>
        <p:nvSpPr>
          <p:cNvPr id="10" name="กล่องข้อความ 9"/>
          <p:cNvSpPr txBox="1"/>
          <p:nvPr/>
        </p:nvSpPr>
        <p:spPr>
          <a:xfrm>
            <a:off x="8195287" y="4552211"/>
            <a:ext cx="14205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dirty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(19 รพ.สต.)</a:t>
            </a:r>
          </a:p>
        </p:txBody>
      </p:sp>
      <p:sp>
        <p:nvSpPr>
          <p:cNvPr id="11" name="กล่องข้อความ 10"/>
          <p:cNvSpPr txBox="1"/>
          <p:nvPr/>
        </p:nvSpPr>
        <p:spPr>
          <a:xfrm>
            <a:off x="976389" y="5940771"/>
            <a:ext cx="101557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   ได้รับใบรับรองจาก </a:t>
            </a:r>
            <a:r>
              <a:rPr lang="th-TH" b="1" dirty="0" err="1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อย</a:t>
            </a:r>
            <a:r>
              <a:rPr lang="th-TH" b="1" dirty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. ซึ่งเป็นผู้ที่มีคุณสมบัติเป็นไปตามหลักเกณฑ์และเงื่อนไขที่กฎหมายกำหนด</a:t>
            </a:r>
            <a:endParaRPr lang="th-TH" sz="3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8" name="สี่เหลี่ยมผืนผ้ามุมมน 17"/>
          <p:cNvSpPr/>
          <p:nvPr/>
        </p:nvSpPr>
        <p:spPr>
          <a:xfrm>
            <a:off x="1365796" y="420617"/>
            <a:ext cx="10250907" cy="994562"/>
          </a:xfrm>
          <a:prstGeom prst="roundRect">
            <a:avLst/>
          </a:prstGeom>
          <a:solidFill>
            <a:srgbClr val="7FF87C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กล่องข้อความ 12"/>
          <p:cNvSpPr txBox="1"/>
          <p:nvPr/>
        </p:nvSpPr>
        <p:spPr>
          <a:xfrm>
            <a:off x="2627200" y="523741"/>
            <a:ext cx="86689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การเตรียมความพร้อมบุคลากรแพทย์แผนไทย</a:t>
            </a:r>
            <a:endParaRPr lang="en-US" sz="5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7" name="รูปภาพ 1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36" t="512" r="23829" b="5136"/>
          <a:stretch/>
        </p:blipFill>
        <p:spPr>
          <a:xfrm>
            <a:off x="838648" y="217141"/>
            <a:ext cx="1468039" cy="1468039"/>
          </a:xfrm>
          <a:prstGeom prst="ellipse">
            <a:avLst/>
          </a:prstGeom>
          <a:ln w="76200">
            <a:solidFill>
              <a:schemeClr val="bg1"/>
            </a:solidFill>
          </a:ln>
        </p:spPr>
      </p:pic>
      <p:pic>
        <p:nvPicPr>
          <p:cNvPr id="28" name="รูปภาพ 2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911"/>
          <a:stretch/>
        </p:blipFill>
        <p:spPr>
          <a:xfrm rot="5400000" flipH="1">
            <a:off x="2962944" y="5077677"/>
            <a:ext cx="839436" cy="854142"/>
          </a:xfrm>
          <a:prstGeom prst="rect">
            <a:avLst/>
          </a:prstGeom>
        </p:spPr>
      </p:pic>
      <p:pic>
        <p:nvPicPr>
          <p:cNvPr id="29" name="รูปภาพ 2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911"/>
          <a:stretch/>
        </p:blipFill>
        <p:spPr>
          <a:xfrm rot="5400000" flipH="1">
            <a:off x="8285622" y="5045613"/>
            <a:ext cx="799837" cy="854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1369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รูปภาพ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970"/>
          <a:stretch/>
        </p:blipFill>
        <p:spPr>
          <a:xfrm>
            <a:off x="-1" y="-26650"/>
            <a:ext cx="12247971" cy="6884650"/>
          </a:xfrm>
          <a:prstGeom prst="rect">
            <a:avLst/>
          </a:prstGeom>
        </p:spPr>
      </p:pic>
      <p:sp>
        <p:nvSpPr>
          <p:cNvPr id="36" name="สี่เหลี่ยมผืนผ้า 35"/>
          <p:cNvSpPr/>
          <p:nvPr/>
        </p:nvSpPr>
        <p:spPr>
          <a:xfrm>
            <a:off x="84004" y="114254"/>
            <a:ext cx="12050209" cy="6675671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สี่เหลี่ยมผืนผ้า 24"/>
          <p:cNvSpPr/>
          <p:nvPr/>
        </p:nvSpPr>
        <p:spPr>
          <a:xfrm>
            <a:off x="6195981" y="2558415"/>
            <a:ext cx="5806102" cy="348682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สี่เหลี่ยมผืนผ้า 22"/>
          <p:cNvSpPr/>
          <p:nvPr/>
        </p:nvSpPr>
        <p:spPr>
          <a:xfrm>
            <a:off x="148172" y="2562810"/>
            <a:ext cx="5806102" cy="348682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สี่เหลี่ยมผืนผ้า 30"/>
          <p:cNvSpPr/>
          <p:nvPr/>
        </p:nvSpPr>
        <p:spPr>
          <a:xfrm>
            <a:off x="148172" y="6253339"/>
            <a:ext cx="11853911" cy="516550"/>
          </a:xfrm>
          <a:prstGeom prst="rect">
            <a:avLst/>
          </a:prstGeom>
          <a:solidFill>
            <a:srgbClr val="FFFF0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สี่เหลี่ยมผืนผ้า 25"/>
          <p:cNvSpPr/>
          <p:nvPr/>
        </p:nvSpPr>
        <p:spPr>
          <a:xfrm>
            <a:off x="1878157" y="2262063"/>
            <a:ext cx="2214859" cy="625301"/>
          </a:xfrm>
          <a:prstGeom prst="rect">
            <a:avLst/>
          </a:prstGeom>
          <a:solidFill>
            <a:srgbClr val="D0F0A7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สี่เหลี่ยมผืนผ้า 27"/>
          <p:cNvSpPr/>
          <p:nvPr/>
        </p:nvSpPr>
        <p:spPr>
          <a:xfrm>
            <a:off x="7907065" y="2261012"/>
            <a:ext cx="2598643" cy="625301"/>
          </a:xfrm>
          <a:prstGeom prst="rect">
            <a:avLst/>
          </a:prstGeom>
          <a:solidFill>
            <a:srgbClr val="D0F0A7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กล่องข้อความ 3"/>
          <p:cNvSpPr txBox="1"/>
          <p:nvPr/>
        </p:nvSpPr>
        <p:spPr>
          <a:xfrm>
            <a:off x="5954273" y="114254"/>
            <a:ext cx="6034670" cy="1200329"/>
          </a:xfrm>
          <a:prstGeom prst="rect">
            <a:avLst/>
          </a:prstGeom>
          <a:solidFill>
            <a:srgbClr val="FFFF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th-TH" sz="2400" b="1" dirty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-   </a:t>
            </a:r>
            <a:r>
              <a:rPr lang="en-US" sz="2400" b="1" dirty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 </a:t>
            </a:r>
            <a:r>
              <a:rPr lang="th-TH" sz="2400" b="1" dirty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ตามหนังสือ กรมการแพทย์แผนไทยฯ ที่ </a:t>
            </a:r>
            <a:r>
              <a:rPr lang="th-TH" sz="2400" b="1" dirty="0" err="1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สธ</a:t>
            </a:r>
            <a:r>
              <a:rPr lang="th-TH" sz="2400" b="1" dirty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. 0514 / ว 3194  </a:t>
            </a:r>
            <a:r>
              <a:rPr lang="en-US" sz="2400" b="1" dirty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/>
            </a:r>
            <a:br>
              <a:rPr lang="en-US" sz="2400" b="1" dirty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</a:br>
            <a:r>
              <a:rPr lang="en-US" sz="2400" b="1" dirty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     </a:t>
            </a:r>
            <a:r>
              <a:rPr lang="th-TH" sz="2400" b="1" dirty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ลงวันที่ 4 กรกฎาคม 2562  เรื่อง  ขอรายชื่อสถานบริการที่มีความ</a:t>
            </a:r>
            <a:br>
              <a:rPr lang="th-TH" sz="2400" b="1" dirty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</a:br>
            <a:r>
              <a:rPr lang="th-TH" sz="2400" b="1" dirty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     พร้อมในการจัดบริการกัญชาทางการแพทย์แผนไทย </a:t>
            </a:r>
          </a:p>
        </p:txBody>
      </p:sp>
      <p:sp>
        <p:nvSpPr>
          <p:cNvPr id="6" name="กล่องข้อความ 5"/>
          <p:cNvSpPr txBox="1"/>
          <p:nvPr/>
        </p:nvSpPr>
        <p:spPr>
          <a:xfrm>
            <a:off x="1873650" y="2237567"/>
            <a:ext cx="2223872" cy="715089"/>
          </a:xfrm>
          <a:prstGeom prst="round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b="1" dirty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โรงพยาบาลเลย</a:t>
            </a:r>
          </a:p>
        </p:txBody>
      </p:sp>
      <p:sp>
        <p:nvSpPr>
          <p:cNvPr id="7" name="กล่องข้อความ 6"/>
          <p:cNvSpPr txBox="1"/>
          <p:nvPr/>
        </p:nvSpPr>
        <p:spPr>
          <a:xfrm>
            <a:off x="7927977" y="2294697"/>
            <a:ext cx="26292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b="1" dirty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โรงพยาบาลปากชม</a:t>
            </a:r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256570" y="5182959"/>
            <a:ext cx="1744451" cy="6858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กล่องข้อความ 7"/>
          <p:cNvSpPr txBox="1"/>
          <p:nvPr/>
        </p:nvSpPr>
        <p:spPr>
          <a:xfrm>
            <a:off x="288654" y="6297482"/>
            <a:ext cx="1154002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600" b="1" dirty="0" smtClean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รพ. นำร่องได้รับใบอนุญาต</a:t>
            </a:r>
            <a:r>
              <a:rPr lang="th-TH" sz="2600" b="1" dirty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จำหน่าย  ซึ่ง</a:t>
            </a:r>
            <a:r>
              <a:rPr lang="th-TH" sz="2600" b="1" dirty="0" err="1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ยาเสพติด</a:t>
            </a:r>
            <a:r>
              <a:rPr lang="th-TH" sz="2600" b="1" dirty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ให้โทษ ประเภทที่ 5 (แบบ </a:t>
            </a:r>
            <a:r>
              <a:rPr lang="th-TH" sz="2600" b="1" dirty="0" err="1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ย.ส</a:t>
            </a:r>
            <a:r>
              <a:rPr lang="th-TH" sz="2600" b="1" dirty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. 4/5-1 ) </a:t>
            </a:r>
            <a:r>
              <a:rPr lang="th-TH" sz="2600" b="1" dirty="0" smtClean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เป็นที่เรียบร้อยแล้ว</a:t>
            </a:r>
            <a:endParaRPr lang="th-TH" sz="2600" b="1" dirty="0"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endParaRPr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5954273" y="1400374"/>
            <a:ext cx="6047809" cy="830997"/>
          </a:xfrm>
          <a:prstGeom prst="rect">
            <a:avLst/>
          </a:prstGeom>
          <a:solidFill>
            <a:srgbClr val="FFFF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th-TH" sz="2400" b="1" dirty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-    สสจ.เลย ส่งรายชื่อโรงพยาบาลที่มีความพร้อม นำร่อง 2 แห่ง  </a:t>
            </a:r>
            <a:br>
              <a:rPr lang="th-TH" sz="2400" b="1" dirty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</a:br>
            <a:r>
              <a:rPr lang="th-TH" sz="2400" b="1" dirty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     ให้กรมการแพทย์แผนไทยฯ เมื่อวันที่ 18  ก.ค. 62</a:t>
            </a:r>
          </a:p>
        </p:txBody>
      </p:sp>
      <p:sp>
        <p:nvSpPr>
          <p:cNvPr id="16" name="กล่องข้อความ 15"/>
          <p:cNvSpPr txBox="1"/>
          <p:nvPr/>
        </p:nvSpPr>
        <p:spPr>
          <a:xfrm>
            <a:off x="272972" y="5219235"/>
            <a:ext cx="17543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นพ.ชุมนุม วิทยา</a:t>
            </a:r>
            <a:r>
              <a:rPr lang="th-TH" sz="20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นันท์</a:t>
            </a:r>
            <a:endParaRPr lang="th-TH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ผอ.รพ.เลย</a:t>
            </a:r>
          </a:p>
        </p:txBody>
      </p:sp>
      <p:pic>
        <p:nvPicPr>
          <p:cNvPr id="20" name="รูปภาพ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921" y="2998276"/>
            <a:ext cx="3509672" cy="2761090"/>
          </a:xfrm>
          <a:prstGeom prst="rect">
            <a:avLst/>
          </a:prstGeom>
        </p:spPr>
      </p:pic>
      <p:sp>
        <p:nvSpPr>
          <p:cNvPr id="13" name="สี่เหลี่ยมผืนผ้า 12"/>
          <p:cNvSpPr/>
          <p:nvPr/>
        </p:nvSpPr>
        <p:spPr>
          <a:xfrm>
            <a:off x="818148" y="234586"/>
            <a:ext cx="4747906" cy="1716589"/>
          </a:xfrm>
          <a:prstGeom prst="rect">
            <a:avLst/>
          </a:prstGeom>
          <a:solidFill>
            <a:srgbClr val="7FF87C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รูปภาพ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36" t="512" r="23829" b="5136"/>
          <a:stretch/>
        </p:blipFill>
        <p:spPr>
          <a:xfrm>
            <a:off x="293555" y="178798"/>
            <a:ext cx="1217526" cy="1217526"/>
          </a:xfrm>
          <a:prstGeom prst="ellipse">
            <a:avLst/>
          </a:prstGeom>
          <a:ln w="38100">
            <a:solidFill>
              <a:schemeClr val="tx1"/>
            </a:solidFill>
          </a:ln>
        </p:spPr>
      </p:pic>
      <p:sp>
        <p:nvSpPr>
          <p:cNvPr id="21" name="กล่องข้อความ 20"/>
          <p:cNvSpPr txBox="1"/>
          <p:nvPr/>
        </p:nvSpPr>
        <p:spPr>
          <a:xfrm>
            <a:off x="1128795" y="406011"/>
            <a:ext cx="42666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นำร่องกัญชา</a:t>
            </a:r>
          </a:p>
          <a:p>
            <a:pPr algn="ctr"/>
            <a:r>
              <a:rPr lang="th-TH" sz="4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ทางการแพทย์แผนไทย</a:t>
            </a: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" r="11"/>
          <a:stretch/>
        </p:blipFill>
        <p:spPr>
          <a:xfrm>
            <a:off x="6497815" y="3221293"/>
            <a:ext cx="1430162" cy="1906883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</p:pic>
      <p:pic>
        <p:nvPicPr>
          <p:cNvPr id="3" name="รูปภาพ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7" r="7257"/>
          <a:stretch/>
        </p:blipFill>
        <p:spPr>
          <a:xfrm>
            <a:off x="419572" y="3133881"/>
            <a:ext cx="1430904" cy="1907872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</p:pic>
      <p:sp>
        <p:nvSpPr>
          <p:cNvPr id="33" name="สี่เหลี่ยมผืนผ้า 32"/>
          <p:cNvSpPr/>
          <p:nvPr/>
        </p:nvSpPr>
        <p:spPr>
          <a:xfrm>
            <a:off x="6244307" y="5237857"/>
            <a:ext cx="1994488" cy="6858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875" y="3133881"/>
            <a:ext cx="3661197" cy="2628886"/>
          </a:xfrm>
          <a:prstGeom prst="rect">
            <a:avLst/>
          </a:prstGeom>
        </p:spPr>
      </p:pic>
      <p:sp>
        <p:nvSpPr>
          <p:cNvPr id="22" name="กล่องข้อความ 21"/>
          <p:cNvSpPr txBox="1"/>
          <p:nvPr/>
        </p:nvSpPr>
        <p:spPr>
          <a:xfrm>
            <a:off x="6168791" y="5249217"/>
            <a:ext cx="23801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นพ.สรรคเพชร หอมสมบัติ</a:t>
            </a:r>
          </a:p>
          <a:p>
            <a:pPr algn="ctr"/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ผอ.รพ.ปากชม</a:t>
            </a:r>
          </a:p>
        </p:txBody>
      </p:sp>
      <p:pic>
        <p:nvPicPr>
          <p:cNvPr id="29" name="รูปภาพ 2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911"/>
          <a:stretch/>
        </p:blipFill>
        <p:spPr>
          <a:xfrm rot="5400000" flipH="1">
            <a:off x="2528484" y="5956867"/>
            <a:ext cx="453133" cy="461071"/>
          </a:xfrm>
          <a:prstGeom prst="rect">
            <a:avLst/>
          </a:prstGeom>
        </p:spPr>
      </p:pic>
      <p:pic>
        <p:nvPicPr>
          <p:cNvPr id="30" name="รูปภาพ 2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911"/>
          <a:stretch/>
        </p:blipFill>
        <p:spPr>
          <a:xfrm rot="5400000" flipH="1">
            <a:off x="8979819" y="5980554"/>
            <a:ext cx="453133" cy="461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6940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รูปภาพ 2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970"/>
          <a:stretch/>
        </p:blipFill>
        <p:spPr>
          <a:xfrm>
            <a:off x="-1" y="-26650"/>
            <a:ext cx="12247971" cy="6884650"/>
          </a:xfrm>
          <a:prstGeom prst="rect">
            <a:avLst/>
          </a:prstGeom>
        </p:spPr>
      </p:pic>
      <p:sp>
        <p:nvSpPr>
          <p:cNvPr id="22" name="สี่เหลี่ยมผืนผ้า 21"/>
          <p:cNvSpPr/>
          <p:nvPr/>
        </p:nvSpPr>
        <p:spPr>
          <a:xfrm>
            <a:off x="84004" y="114254"/>
            <a:ext cx="12050209" cy="6675671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กล่องข้อความ 11"/>
          <p:cNvSpPr txBox="1"/>
          <p:nvPr/>
        </p:nvSpPr>
        <p:spPr>
          <a:xfrm>
            <a:off x="651822" y="3654987"/>
            <a:ext cx="3681734" cy="1328023"/>
          </a:xfrm>
          <a:prstGeom prst="round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lvl="1"/>
            <a:endParaRPr lang="th-TH" sz="2400" b="1" dirty="0">
              <a:latin typeface="TH Niramit AS" panose="02000506000000020004" pitchFamily="2" charset="-34"/>
              <a:ea typeface="Tahoma" panose="020B0604030504040204" pitchFamily="34" charset="0"/>
              <a:cs typeface="+mj-cs"/>
            </a:endParaRPr>
          </a:p>
          <a:p>
            <a:pPr lvl="1"/>
            <a:r>
              <a:rPr lang="th-TH" sz="2400" b="1" dirty="0">
                <a:latin typeface="TH Niramit AS" panose="02000506000000020004" pitchFamily="2" charset="-34"/>
                <a:ea typeface="Tahoma" panose="020B0604030504040204" pitchFamily="34" charset="0"/>
                <a:cs typeface="+mj-cs"/>
              </a:rPr>
              <a:t>1. </a:t>
            </a:r>
            <a:r>
              <a:rPr lang="th-TH" sz="2400" b="1" dirty="0" err="1">
                <a:latin typeface="TH Niramit AS" panose="02000506000000020004" pitchFamily="2" charset="-34"/>
                <a:ea typeface="Tahoma" panose="020B0604030504040204" pitchFamily="34" charset="0"/>
                <a:cs typeface="+mj-cs"/>
              </a:rPr>
              <a:t>ยาศุข</a:t>
            </a:r>
            <a:r>
              <a:rPr lang="th-TH" sz="2400" b="1" dirty="0">
                <a:latin typeface="TH Niramit AS" panose="02000506000000020004" pitchFamily="2" charset="-34"/>
                <a:ea typeface="Tahoma" panose="020B0604030504040204" pitchFamily="34" charset="0"/>
                <a:cs typeface="+mj-cs"/>
              </a:rPr>
              <a:t>ไส</a:t>
            </a:r>
            <a:r>
              <a:rPr lang="th-TH" sz="2400" b="1" dirty="0" err="1">
                <a:latin typeface="TH Niramit AS" panose="02000506000000020004" pitchFamily="2" charset="-34"/>
                <a:ea typeface="Tahoma" panose="020B0604030504040204" pitchFamily="34" charset="0"/>
                <a:cs typeface="+mj-cs"/>
              </a:rPr>
              <a:t>ยาศน์</a:t>
            </a:r>
            <a:endParaRPr lang="th-TH" sz="2400" b="1" dirty="0">
              <a:latin typeface="TH Niramit AS" panose="02000506000000020004" pitchFamily="2" charset="-34"/>
              <a:ea typeface="Tahoma" panose="020B0604030504040204" pitchFamily="34" charset="0"/>
              <a:cs typeface="+mj-cs"/>
            </a:endParaRPr>
          </a:p>
          <a:p>
            <a:pPr lvl="1"/>
            <a:r>
              <a:rPr lang="th-TH" sz="2400" b="1" dirty="0">
                <a:latin typeface="TH Niramit AS" panose="02000506000000020004" pitchFamily="2" charset="-34"/>
                <a:ea typeface="Tahoma" panose="020B0604030504040204" pitchFamily="34" charset="0"/>
                <a:cs typeface="+mj-cs"/>
              </a:rPr>
              <a:t>2. ยาทำลายพระ</a:t>
            </a:r>
            <a:r>
              <a:rPr lang="th-TH" sz="2400" b="1" dirty="0" smtClean="0">
                <a:latin typeface="TH Niramit AS" panose="02000506000000020004" pitchFamily="2" charset="-34"/>
                <a:ea typeface="Tahoma" panose="020B0604030504040204" pitchFamily="34" charset="0"/>
                <a:cs typeface="+mj-cs"/>
              </a:rPr>
              <a:t>สุเมรุ</a:t>
            </a:r>
            <a:endParaRPr lang="th-TH" sz="2400" b="1" dirty="0">
              <a:latin typeface="TH Niramit AS" panose="02000506000000020004" pitchFamily="2" charset="-34"/>
              <a:ea typeface="Tahoma" panose="020B0604030504040204" pitchFamily="34" charset="0"/>
              <a:cs typeface="+mj-cs"/>
            </a:endParaRPr>
          </a:p>
        </p:txBody>
      </p:sp>
      <p:sp>
        <p:nvSpPr>
          <p:cNvPr id="16" name="สี่เหลี่ยมผืนผ้ามุมมน 15"/>
          <p:cNvSpPr/>
          <p:nvPr/>
        </p:nvSpPr>
        <p:spPr>
          <a:xfrm>
            <a:off x="616821" y="2718407"/>
            <a:ext cx="4799241" cy="122451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วงรี 5"/>
          <p:cNvSpPr/>
          <p:nvPr/>
        </p:nvSpPr>
        <p:spPr>
          <a:xfrm>
            <a:off x="2472853" y="3324437"/>
            <a:ext cx="2793517" cy="53338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กล่องข้อความ 4"/>
          <p:cNvSpPr txBox="1"/>
          <p:nvPr/>
        </p:nvSpPr>
        <p:spPr>
          <a:xfrm>
            <a:off x="749329" y="2847911"/>
            <a:ext cx="438453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b="1" dirty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กรมการแพทย์แผนไทยฯ </a:t>
            </a:r>
          </a:p>
          <a:p>
            <a:pPr algn="ctr"/>
            <a:r>
              <a:rPr lang="th-TH" b="1" dirty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แจ้งจะสนับสนุน</a:t>
            </a:r>
            <a:r>
              <a:rPr lang="en-US" b="1" dirty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 </a:t>
            </a:r>
            <a:r>
              <a:rPr lang="th-TH" b="1" dirty="0">
                <a:solidFill>
                  <a:schemeClr val="bg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ยากัญชาปรุงผสม </a:t>
            </a:r>
            <a:r>
              <a:rPr lang="en-US" b="1" dirty="0" smtClean="0">
                <a:solidFill>
                  <a:schemeClr val="bg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2</a:t>
            </a:r>
            <a:r>
              <a:rPr lang="th-TH" b="1" dirty="0" smtClean="0">
                <a:solidFill>
                  <a:schemeClr val="bg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 </a:t>
            </a:r>
            <a:r>
              <a:rPr lang="th-TH" b="1" dirty="0">
                <a:solidFill>
                  <a:schemeClr val="bg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ตำรับ</a:t>
            </a:r>
          </a:p>
        </p:txBody>
      </p:sp>
      <p:sp>
        <p:nvSpPr>
          <p:cNvPr id="20" name="สี่เหลี่ยมผืนผ้ามุมมน 19"/>
          <p:cNvSpPr/>
          <p:nvPr/>
        </p:nvSpPr>
        <p:spPr>
          <a:xfrm>
            <a:off x="1822673" y="281783"/>
            <a:ext cx="8066915" cy="1223117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>
                <a:solidFill>
                  <a:schemeClr val="bg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การเตรียมความ</a:t>
            </a:r>
            <a:r>
              <a:rPr lang="th-TH" sz="3600" b="1" dirty="0" smtClean="0">
                <a:solidFill>
                  <a:schemeClr val="bg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พร้อม </a:t>
            </a:r>
            <a:r>
              <a:rPr lang="th-TH" sz="36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คลินิก</a:t>
            </a:r>
            <a:r>
              <a:rPr lang="th-TH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กัญชาทางการแพทย์แผนไทย</a:t>
            </a:r>
            <a:r>
              <a:rPr lang="th-TH" sz="3600" b="1" dirty="0" smtClean="0">
                <a:solidFill>
                  <a:schemeClr val="bg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 จังหวัดเลย</a:t>
            </a:r>
            <a:endParaRPr lang="th-TH" sz="3600" b="1" dirty="0">
              <a:solidFill>
                <a:schemeClr val="bg1"/>
              </a:solidFill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endParaRPr>
          </a:p>
        </p:txBody>
      </p:sp>
      <p:sp>
        <p:nvSpPr>
          <p:cNvPr id="17" name="สี่เหลี่ยมผืนผ้ามุมมน 16"/>
          <p:cNvSpPr/>
          <p:nvPr/>
        </p:nvSpPr>
        <p:spPr>
          <a:xfrm>
            <a:off x="1220973" y="5670659"/>
            <a:ext cx="6429962" cy="930331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กล่องข้อความ 13"/>
          <p:cNvSpPr txBox="1"/>
          <p:nvPr/>
        </p:nvSpPr>
        <p:spPr>
          <a:xfrm>
            <a:off x="1183642" y="1495290"/>
            <a:ext cx="97214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 err="1" smtClean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สสจ</a:t>
            </a:r>
            <a:r>
              <a:rPr lang="th-TH" b="1" dirty="0" smtClean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.เลย ขอสนับสนุนยากัญชาจากกรมการแพทย์แผนไทยฯ</a:t>
            </a:r>
          </a:p>
          <a:p>
            <a:pPr algn="ctr"/>
            <a:r>
              <a:rPr lang="th-TH" b="1" dirty="0" smtClean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 ให้กับ รพ</a:t>
            </a:r>
            <a:r>
              <a:rPr lang="en-US" b="1" dirty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.</a:t>
            </a:r>
            <a:r>
              <a:rPr lang="th-TH" b="1" dirty="0" smtClean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เลย</a:t>
            </a:r>
            <a:r>
              <a:rPr lang="en-US" b="1" dirty="0" smtClean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 , </a:t>
            </a:r>
            <a:r>
              <a:rPr lang="th-TH" b="1" dirty="0" smtClean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รพ</a:t>
            </a:r>
            <a:r>
              <a:rPr lang="en-US" b="1" dirty="0" smtClean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.</a:t>
            </a:r>
            <a:r>
              <a:rPr lang="th-TH" b="1" dirty="0" smtClean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ปากชม</a:t>
            </a:r>
            <a:endParaRPr lang="th-TH" b="1" dirty="0"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endParaRPr>
          </a:p>
        </p:txBody>
      </p:sp>
      <p:sp>
        <p:nvSpPr>
          <p:cNvPr id="15" name="กล่องข้อความ 14"/>
          <p:cNvSpPr txBox="1"/>
          <p:nvPr/>
        </p:nvSpPr>
        <p:spPr>
          <a:xfrm>
            <a:off x="1981080" y="5689637"/>
            <a:ext cx="52389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400" b="1" dirty="0" smtClean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แผนเปิดบริการ</a:t>
            </a:r>
            <a:r>
              <a:rPr lang="en-US" sz="4400" b="1" dirty="0" smtClean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 </a:t>
            </a:r>
            <a:r>
              <a:rPr lang="th-TH" sz="4400" b="1" dirty="0" smtClean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ต้นเดือน ธ.ค. </a:t>
            </a:r>
            <a:r>
              <a:rPr lang="th-TH" sz="4400" b="1" dirty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62</a:t>
            </a: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378759">
            <a:off x="1067749" y="5019356"/>
            <a:ext cx="1074821" cy="1074821"/>
          </a:xfrm>
          <a:prstGeom prst="rect">
            <a:avLst/>
          </a:prstGeom>
        </p:spPr>
      </p:pic>
      <p:sp>
        <p:nvSpPr>
          <p:cNvPr id="23" name="วงรี 22"/>
          <p:cNvSpPr/>
          <p:nvPr/>
        </p:nvSpPr>
        <p:spPr>
          <a:xfrm>
            <a:off x="5781430" y="2590301"/>
            <a:ext cx="6221071" cy="3091500"/>
          </a:xfrm>
          <a:prstGeom prst="ellipse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solidFill>
                  <a:sysClr val="windowText" lastClr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โรงพยาบาลทั้ง</a:t>
            </a:r>
            <a:r>
              <a:rPr lang="en-US" sz="3200" b="1" dirty="0" smtClean="0">
                <a:solidFill>
                  <a:sysClr val="windowText" lastClr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2</a:t>
            </a:r>
            <a:r>
              <a:rPr lang="th-TH" sz="3200" b="1" dirty="0" smtClean="0">
                <a:solidFill>
                  <a:sysClr val="windowText" lastClr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แห่งอยู่ในช่วงการดำเนินการเตรียมความพร้อมเปิดคลินิกกัญชาทางการแพทย์</a:t>
            </a:r>
          </a:p>
          <a:p>
            <a:pPr algn="ctr"/>
            <a:r>
              <a:rPr lang="th-TH" b="1" dirty="0" smtClean="0">
                <a:solidFill>
                  <a:sysClr val="windowText" lastClr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(ร่วมกับแพทย์แผนปัจจุบัน </a:t>
            </a:r>
          </a:p>
          <a:p>
            <a:pPr algn="ctr"/>
            <a:r>
              <a:rPr lang="th-TH" b="1" dirty="0" smtClean="0">
                <a:solidFill>
                  <a:sysClr val="windowText" lastClr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แพทย์แผนไทย และเภสัชกร)</a:t>
            </a:r>
            <a:endParaRPr lang="en-US" b="1" dirty="0">
              <a:solidFill>
                <a:sysClr val="windowText" lastClr="0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20802411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ธีมของ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ธีมของ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ธีมของ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240</TotalTime>
  <Words>246</Words>
  <Application>Microsoft Office PowerPoint</Application>
  <PresentationFormat>แบบจอกว้าง</PresentationFormat>
  <Paragraphs>34</Paragraphs>
  <Slides>4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8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4</vt:i4>
      </vt:variant>
    </vt:vector>
  </HeadingPairs>
  <TitlesOfParts>
    <vt:vector size="13" baseType="lpstr">
      <vt:lpstr>Angsana New</vt:lpstr>
      <vt:lpstr>Arial</vt:lpstr>
      <vt:lpstr>Calibri</vt:lpstr>
      <vt:lpstr>Calibri Light</vt:lpstr>
      <vt:lpstr>Cordia New</vt:lpstr>
      <vt:lpstr>Tahoma</vt:lpstr>
      <vt:lpstr>TH Niramit AS</vt:lpstr>
      <vt:lpstr>TH SarabunPSK</vt:lpstr>
      <vt:lpstr>ธีมของ Office</vt:lpstr>
      <vt:lpstr>หน่วยบริการนำร่องจัดบริการ ยากัญชาทางการแพทย์แผนไทย จังหวัดเลย</vt:lpstr>
      <vt:lpstr>งานนำเสนอ PowerPoint</vt:lpstr>
      <vt:lpstr>งานนำเสนอ PowerPoint</vt:lpstr>
      <vt:lpstr>งานนำเสนอ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กัญชานำร่องทางการแพทย์แผนไทย</dc:title>
  <dc:creator>masssage3</dc:creator>
  <cp:lastModifiedBy>watcharee kaewsa</cp:lastModifiedBy>
  <cp:revision>37</cp:revision>
  <dcterms:created xsi:type="dcterms:W3CDTF">2019-07-19T08:51:22Z</dcterms:created>
  <dcterms:modified xsi:type="dcterms:W3CDTF">2019-11-18T06:40:14Z</dcterms:modified>
</cp:coreProperties>
</file>